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17"/>
  </p:notesMasterIdLst>
  <p:handoutMasterIdLst>
    <p:handoutMasterId r:id="rId18"/>
  </p:handoutMasterIdLst>
  <p:sldIdLst>
    <p:sldId id="325" r:id="rId6"/>
    <p:sldId id="276" r:id="rId7"/>
    <p:sldId id="326" r:id="rId8"/>
    <p:sldId id="327" r:id="rId9"/>
    <p:sldId id="328" r:id="rId10"/>
    <p:sldId id="329" r:id="rId11"/>
    <p:sldId id="330" r:id="rId12"/>
    <p:sldId id="331" r:id="rId13"/>
    <p:sldId id="332" r:id="rId14"/>
    <p:sldId id="334" r:id="rId15"/>
    <p:sldId id="333" r:id="rId1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2" autoAdjust="0"/>
  </p:normalViewPr>
  <p:slideViewPr>
    <p:cSldViewPr snapToGrid="0" showGuides="1">
      <p:cViewPr varScale="1">
        <p:scale>
          <a:sx n="114" d="100"/>
          <a:sy n="114" d="100"/>
        </p:scale>
        <p:origin x="414" y="102"/>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6E5C0719-993D-42E1-80ED-8F01056F36C2}" type="datetimeFigureOut">
              <a:rPr lang="en-US" smtClean="0"/>
              <a:t>2/7/2021</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21D3BC9C-6C58-464F-B94E-FD73C5FB016E}" type="datetimeFigureOut">
              <a:rPr lang="en-US" smtClean="0"/>
              <a:t>2/7/2021</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fld id="{BE60DC36-8EFA-4378-9855-E019C55AC472}" type="slidenum">
              <a:rPr lang="en-US">
                <a:solidFill>
                  <a:prstClr val="black"/>
                </a:solidFill>
                <a:latin typeface="Calibri" panose="020F0502020204030204"/>
              </a:rPr>
              <a:pPr defTabSz="966612"/>
              <a:t>11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503495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33568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10228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072244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413893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fld id="{BE60DC36-8EFA-4378-9855-E019C55AC472}" type="slidenum">
              <a:rPr lang="en-US">
                <a:solidFill>
                  <a:prstClr val="black"/>
                </a:solidFill>
                <a:latin typeface="Calibri" panose="020F0502020204030204"/>
              </a:rPr>
              <a:pPr defTabSz="966612"/>
              <a:t>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203975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fld id="{BE60DC36-8EFA-4378-9855-E019C55AC472}" type="slidenum">
              <a:rPr lang="en-US">
                <a:solidFill>
                  <a:prstClr val="black"/>
                </a:solidFill>
                <a:latin typeface="Calibri" panose="020F0502020204030204"/>
              </a:rPr>
              <a:pPr defTabSz="966612"/>
              <a:t>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312162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fld id="{BE60DC36-8EFA-4378-9855-E019C55AC472}" type="slidenum">
              <a:rPr lang="en-US">
                <a:solidFill>
                  <a:prstClr val="black"/>
                </a:solidFill>
                <a:latin typeface="Calibri" panose="020F0502020204030204"/>
              </a:rPr>
              <a:pPr defTabSz="966612"/>
              <a:t>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45239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66612"/>
            <a:fld id="{BE60DC36-8EFA-4378-9855-E019C55AC472}" type="slidenum">
              <a:rPr lang="en-US">
                <a:solidFill>
                  <a:prstClr val="black"/>
                </a:solidFill>
                <a:latin typeface="Calibri" panose="020F0502020204030204"/>
              </a:rPr>
              <a:pPr defTabSz="966612"/>
              <a:t>10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603080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2/7/2021</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2/7/2021</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2/7/2021</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1FB8A62-DCE9-4436-9813-08E79A925A23}" type="datetime1">
              <a:rPr lang="en-US" smtClean="0"/>
              <a:t>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9955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CAE9BF7-07DF-409E-B752-2C7FF3C69342}" type="datetime1">
              <a:rPr lang="en-US" smtClean="0"/>
              <a:t>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58518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878DD4-B65A-4D2E-BBD5-ED45F05FDBDE}" type="datetime1">
              <a:rPr lang="en-US" smtClean="0"/>
              <a:t>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9202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F24808-1E67-42D6-909C-FFD2C25166CD}" type="datetime1">
              <a:rPr lang="en-US" smtClean="0"/>
              <a:t>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82684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40FC86-635A-4D7D-B975-7D2311E38442}" type="datetime1">
              <a:rPr lang="en-US" smtClean="0"/>
              <a:t>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744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C2A4C6A-45FD-4202-953C-8BAC2B3505A4}" type="datetime1">
              <a:rPr lang="en-US" smtClean="0"/>
              <a:t>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62771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1E0CF-6B8F-49E5-98A1-A47C358284A1}" type="datetime1">
              <a:rPr lang="en-US" smtClean="0"/>
              <a:t>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995747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A5BE61-E0C4-4540-89B0-D647AC89119E}" type="datetime1">
              <a:rPr lang="en-US" smtClean="0"/>
              <a:t>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77061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2/7/2021</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DCBBA7-94F5-4632-977F-A069F5B4DE45}" type="datetime1">
              <a:rPr lang="en-US" smtClean="0"/>
              <a:t>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04730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5E7F13-71B8-4E89-9805-DA65EBFE4E21}" type="datetime1">
              <a:rPr lang="en-US" smtClean="0"/>
              <a:t>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172505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94F798-4536-418F-AF46-E7615AACEFFE}" type="datetime1">
              <a:rPr lang="en-US" smtClean="0"/>
              <a:t>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323794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95B916B1-B68C-4957-AE0B-93441D9E3D2F}" type="datetime1">
              <a:rPr lang="en-US" smtClean="0"/>
              <a:t>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0867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E64BFA5-A92D-41C0-B87E-588E162B4D01}" type="datetime1">
              <a:rPr lang="en-US" smtClean="0"/>
              <a:t>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72272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6EDBA82-64E2-4933-AD0E-2A0A12EEC9DB}" type="datetime1">
              <a:rPr lang="en-US" smtClean="0"/>
              <a:t>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229204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B3C782-30F3-4353-A7EC-A4019AF6CF86}" type="datetime1">
              <a:rPr lang="en-US" smtClean="0"/>
              <a:t>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575814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C2840-3F9A-41D5-88D3-AF4A12202226}" type="datetime1">
              <a:rPr lang="en-US" smtClean="0"/>
              <a:t>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5828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2/7/2021</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2/7/2021</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2/7/2021</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2/7/2021</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2/7/2021</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2/7/2021</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2/7/2021</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2/7/2021</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A32D190-7243-461F-A783-93D8A78C031A}" type="datetime1">
              <a:rPr lang="en-US" smtClean="0"/>
              <a:t>2/7/2021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6537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pen.toronto.ca/dataset/licensed-dogs-and-cats-reports" TargetMode="External"/><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developer.foursquare.com/" TargetMode="External"/><Relationship Id="rId4" Type="http://schemas.openxmlformats.org/officeDocument/2006/relationships/hyperlink" Target="https://en.wikipedia.org/wiki/List_of_postal_codes_of_Canada:_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85" name="Rectangle 73">
            <a:extLst>
              <a:ext uri="{FF2B5EF4-FFF2-40B4-BE49-F238E27FC236}">
                <a16:creationId xmlns:a16="http://schemas.microsoft.com/office/drawing/2014/main" id="{FA94DED7-0A28-4AD9-8747-E94113225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86" name="Rectangle 75">
            <a:extLst>
              <a:ext uri="{FF2B5EF4-FFF2-40B4-BE49-F238E27FC236}">
                <a16:creationId xmlns:a16="http://schemas.microsoft.com/office/drawing/2014/main" id="{6F175609-91A3-416E-BC3D-7548FDE029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78" name="Rectangle 77">
            <a:extLst>
              <a:ext uri="{FF2B5EF4-FFF2-40B4-BE49-F238E27FC236}">
                <a16:creationId xmlns:a16="http://schemas.microsoft.com/office/drawing/2014/main" id="{9A3B0D54-9DF0-4FF8-A0AA-B4234DF35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5E423F-7192-4CEF-A3DE-67A5D88963FC}"/>
              </a:ext>
            </a:extLst>
          </p:cNvPr>
          <p:cNvSpPr>
            <a:spLocks noGrp="1"/>
          </p:cNvSpPr>
          <p:nvPr>
            <p:ph type="ctrTitle"/>
          </p:nvPr>
        </p:nvSpPr>
        <p:spPr>
          <a:xfrm>
            <a:off x="96572" y="42846"/>
            <a:ext cx="4532491" cy="2625709"/>
          </a:xfrm>
        </p:spPr>
        <p:txBody>
          <a:bodyPr>
            <a:normAutofit/>
          </a:bodyPr>
          <a:lstStyle/>
          <a:p>
            <a:r>
              <a:rPr lang="en-US" sz="4000" dirty="0">
                <a:solidFill>
                  <a:srgbClr val="FEFFFF"/>
                </a:solidFill>
              </a:rPr>
              <a:t>Finding the best location for a veterinary service in Toronto</a:t>
            </a:r>
          </a:p>
        </p:txBody>
      </p:sp>
      <p:pic>
        <p:nvPicPr>
          <p:cNvPr id="4" name="Picture 3">
            <a:extLst>
              <a:ext uri="{FF2B5EF4-FFF2-40B4-BE49-F238E27FC236}">
                <a16:creationId xmlns:a16="http://schemas.microsoft.com/office/drawing/2014/main" id="{132A0664-9B94-40A2-8259-60966E12DBC9}"/>
              </a:ext>
            </a:extLst>
          </p:cNvPr>
          <p:cNvPicPr>
            <a:picLocks noChangeAspect="1"/>
          </p:cNvPicPr>
          <p:nvPr/>
        </p:nvPicPr>
        <p:blipFill rotWithShape="1">
          <a:blip r:embed="rId2"/>
          <a:srcRect l="15298" r="13196" b="6234"/>
          <a:stretch/>
        </p:blipFill>
        <p:spPr>
          <a:xfrm>
            <a:off x="4639732" y="10"/>
            <a:ext cx="7552267" cy="6857990"/>
          </a:xfrm>
          <a:prstGeom prst="rect">
            <a:avLst/>
          </a:prstGeom>
        </p:spPr>
      </p:pic>
      <p:sp>
        <p:nvSpPr>
          <p:cNvPr id="80" name="Freeform 5">
            <a:extLst>
              <a:ext uri="{FF2B5EF4-FFF2-40B4-BE49-F238E27FC236}">
                <a16:creationId xmlns:a16="http://schemas.microsoft.com/office/drawing/2014/main" id="{64D236DE-BD07-488F-B236-DDEEFFF7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3" name="Subtitle 2">
            <a:extLst>
              <a:ext uri="{FF2B5EF4-FFF2-40B4-BE49-F238E27FC236}">
                <a16:creationId xmlns:a16="http://schemas.microsoft.com/office/drawing/2014/main" id="{18F4C5B9-7CE7-4198-A777-E8552CCFF3A6}"/>
              </a:ext>
            </a:extLst>
          </p:cNvPr>
          <p:cNvSpPr>
            <a:spLocks noGrp="1"/>
          </p:cNvSpPr>
          <p:nvPr>
            <p:ph type="subTitle" idx="1"/>
          </p:nvPr>
        </p:nvSpPr>
        <p:spPr>
          <a:xfrm>
            <a:off x="540279" y="5189400"/>
            <a:ext cx="3778870" cy="544260"/>
          </a:xfrm>
        </p:spPr>
        <p:txBody>
          <a:bodyPr anchor="ctr">
            <a:normAutofit/>
          </a:bodyPr>
          <a:lstStyle/>
          <a:p>
            <a:r>
              <a:rPr lang="en-US" sz="1600" dirty="0">
                <a:solidFill>
                  <a:srgbClr val="FEFFFF"/>
                </a:solidFill>
              </a:rPr>
              <a:t>February 5, 2021</a:t>
            </a:r>
          </a:p>
        </p:txBody>
      </p:sp>
      <p:sp>
        <p:nvSpPr>
          <p:cNvPr id="20" name="Subtitle 2">
            <a:extLst>
              <a:ext uri="{FF2B5EF4-FFF2-40B4-BE49-F238E27FC236}">
                <a16:creationId xmlns:a16="http://schemas.microsoft.com/office/drawing/2014/main" id="{A84451A9-758C-4002-8CCF-E02BFC62495A}"/>
              </a:ext>
            </a:extLst>
          </p:cNvPr>
          <p:cNvSpPr txBox="1">
            <a:spLocks/>
          </p:cNvSpPr>
          <p:nvPr/>
        </p:nvSpPr>
        <p:spPr>
          <a:xfrm>
            <a:off x="132238" y="6435843"/>
            <a:ext cx="4598382" cy="365125"/>
          </a:xfrm>
          <a:prstGeom prst="rect">
            <a:avLst/>
          </a:prstGeom>
        </p:spPr>
        <p:txBody>
          <a:bodyPr vert="horz" lIns="0" tIns="0" rIns="0" bIns="0" rtlCol="0" anchor="t">
            <a:normAutofit fontScale="92500" lnSpcReduction="10000"/>
          </a:bodyPr>
          <a:lstStyle>
            <a:lvl1pPr marL="0" indent="0" algn="l" defTabSz="914400" rtl="0" eaLnBrk="1" latinLnBrk="0" hangingPunct="1">
              <a:lnSpc>
                <a:spcPct val="120000"/>
              </a:lnSpc>
              <a:spcBef>
                <a:spcPts val="1000"/>
              </a:spcBef>
              <a:buSzPct val="75000"/>
              <a:buFont typeface="Arial" panose="020B0604020202020204" pitchFamily="34" charset="0"/>
              <a:buNone/>
              <a:defRPr sz="2400" b="0" i="0" kern="1200">
                <a:solidFill>
                  <a:schemeClr val="bg1"/>
                </a:solidFill>
                <a:latin typeface="Roboto" panose="02000000000000000000" pitchFamily="2" charset="0"/>
                <a:ea typeface="Roboto" panose="02000000000000000000" pitchFamily="2" charset="0"/>
                <a:cs typeface="+mn-cs"/>
              </a:defRPr>
            </a:lvl1pPr>
            <a:lvl2pPr marL="457200" indent="0" algn="ctr" defTabSz="914400" rtl="0" eaLnBrk="1" latinLnBrk="0" hangingPunct="1">
              <a:lnSpc>
                <a:spcPct val="120000"/>
              </a:lnSpc>
              <a:spcBef>
                <a:spcPts val="1000"/>
              </a:spcBef>
              <a:buSzPct val="75000"/>
              <a:buFont typeface="Arial" panose="020B0604020202020204" pitchFamily="34" charset="0"/>
              <a:buNone/>
              <a:defRPr sz="2000" b="0" i="0" kern="1200">
                <a:solidFill>
                  <a:srgbClr val="525455"/>
                </a:solidFill>
                <a:latin typeface="Roboto Light" panose="02000000000000000000" pitchFamily="2" charset="0"/>
                <a:ea typeface="Roboto Light" panose="02000000000000000000" pitchFamily="2" charset="0"/>
                <a:cs typeface="+mn-cs"/>
              </a:defRPr>
            </a:lvl2pPr>
            <a:lvl3pPr marL="914400" indent="0" algn="ctr" defTabSz="914400" rtl="0" eaLnBrk="1" latinLnBrk="0" hangingPunct="1">
              <a:lnSpc>
                <a:spcPct val="120000"/>
              </a:lnSpc>
              <a:spcBef>
                <a:spcPts val="1000"/>
              </a:spcBef>
              <a:buSzPct val="75000"/>
              <a:buFont typeface="Arial" panose="020B0604020202020204" pitchFamily="34" charset="0"/>
              <a:buNone/>
              <a:defRPr sz="1800" b="0" i="0" kern="1200">
                <a:solidFill>
                  <a:srgbClr val="525455"/>
                </a:solidFill>
                <a:latin typeface="Roboto Light" panose="02000000000000000000" pitchFamily="2" charset="0"/>
                <a:ea typeface="Roboto Light" panose="02000000000000000000" pitchFamily="2" charset="0"/>
                <a:cs typeface="+mn-cs"/>
              </a:defRPr>
            </a:lvl3pPr>
            <a:lvl4pPr marL="1371600" indent="0" algn="ctr" defTabSz="914400" rtl="0" eaLnBrk="1" latinLnBrk="0" hangingPunct="1">
              <a:lnSpc>
                <a:spcPct val="120000"/>
              </a:lnSpc>
              <a:spcBef>
                <a:spcPts val="1000"/>
              </a:spcBef>
              <a:buSzPct val="75000"/>
              <a:buFont typeface="Arial" panose="020B0604020202020204" pitchFamily="34" charset="0"/>
              <a:buNone/>
              <a:defRPr sz="1600" b="0" i="0" kern="1200">
                <a:solidFill>
                  <a:srgbClr val="525455"/>
                </a:solidFill>
                <a:latin typeface="Roboto Light" panose="02000000000000000000" pitchFamily="2" charset="0"/>
                <a:ea typeface="Roboto Light" panose="02000000000000000000" pitchFamily="2" charset="0"/>
                <a:cs typeface="+mn-cs"/>
              </a:defRPr>
            </a:lvl4pPr>
            <a:lvl5pPr marL="1828800" indent="0" algn="ctr" defTabSz="914400" rtl="0" eaLnBrk="1" latinLnBrk="0" hangingPunct="1">
              <a:lnSpc>
                <a:spcPct val="120000"/>
              </a:lnSpc>
              <a:spcBef>
                <a:spcPts val="1000"/>
              </a:spcBef>
              <a:buSzPct val="75000"/>
              <a:buFont typeface="Arial" panose="020B0604020202020204" pitchFamily="34" charset="0"/>
              <a:buNone/>
              <a:defRPr sz="1600" b="0" i="0" kern="1200">
                <a:solidFill>
                  <a:srgbClr val="525455"/>
                </a:solidFill>
                <a:latin typeface="Roboto Light" panose="02000000000000000000" pitchFamily="2" charset="0"/>
                <a:ea typeface="Roboto Light" panose="02000000000000000000" pitchFamily="2" charset="0"/>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Pct val="75000"/>
              <a:buFont typeface="Arial" panose="020B0604020202020204" pitchFamily="34" charset="0"/>
              <a:buNone/>
              <a:tabLst/>
              <a:defRPr/>
            </a:pPr>
            <a:r>
              <a:rPr kumimoji="0" lang="en-US" sz="17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Nebojsa Gogic	</a:t>
            </a:r>
            <a:r>
              <a:rPr kumimoji="0" lang="en-US" sz="2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mn-cs"/>
              </a:rPr>
              <a:t>			</a:t>
            </a:r>
          </a:p>
        </p:txBody>
      </p:sp>
    </p:spTree>
    <p:extLst>
      <p:ext uri="{BB962C8B-B14F-4D97-AF65-F5344CB8AC3E}">
        <p14:creationId xmlns:p14="http://schemas.microsoft.com/office/powerpoint/2010/main" val="113901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129621" y="522898"/>
            <a:ext cx="5062379"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Conclusion</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5061419"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7" name="Rectangle 6">
            <a:extLst>
              <a:ext uri="{FF2B5EF4-FFF2-40B4-BE49-F238E27FC236}">
                <a16:creationId xmlns:a16="http://schemas.microsoft.com/office/drawing/2014/main" id="{9FCC09E4-EC18-425A-8614-C24AB8DAD7D2}"/>
              </a:ext>
            </a:extLst>
          </p:cNvPr>
          <p:cNvSpPr/>
          <p:nvPr/>
        </p:nvSpPr>
        <p:spPr>
          <a:xfrm>
            <a:off x="289285" y="697889"/>
            <a:ext cx="5915572" cy="3053465"/>
          </a:xfrm>
          <a:prstGeom prst="rect">
            <a:avLst/>
          </a:prstGeom>
        </p:spPr>
        <p:txBody>
          <a:bodyPr wrap="square">
            <a:spAutoFit/>
          </a:bodyPr>
          <a:lstStyle/>
          <a:p>
            <a:pPr>
              <a:lnSpc>
                <a:spcPct val="107000"/>
              </a:lnSpc>
              <a:spcAft>
                <a:spcPts val="800"/>
              </a:spcAft>
            </a:pPr>
            <a:r>
              <a:rPr lang="en-US" sz="1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Using the licensed dogs and cats report by forward station area (FSA) from the Toronto Open Data Portal, list of Toronto neighborhoods with FSA from Wikipedia, </a:t>
            </a:r>
            <a:r>
              <a:rPr lang="en-US" sz="1400"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FourSquare</a:t>
            </a:r>
            <a:r>
              <a:rPr lang="en-US" sz="1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API, K-Means clustering algorithm and data exploration and analysis, the following neighborhoods were identified as locations that the stakeholders should be using as a starting point for the final exploration and decision:</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CN Tower, India Bazaar, Dufferin </a:t>
            </a: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rPr>
              <a:t>and</a:t>
            </a: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 East Toronto</a:t>
            </a: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rPr>
              <a:t>The stakeholders should also explore the </a:t>
            </a: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North Toronto West</a:t>
            </a: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rPr>
              <a:t> and </a:t>
            </a: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Roselawn</a:t>
            </a: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US" sz="1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neighborhoods in the central Toronto area. These locations are </a:t>
            </a: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rPr>
              <a:t>relatively far from downtown Toronto compared to other good locations that we found but there are no veterinary venues nearby and the commercial rent could be significantly lower in this area. </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0" name="Picture 19">
            <a:extLst>
              <a:ext uri="{FF2B5EF4-FFF2-40B4-BE49-F238E27FC236}">
                <a16:creationId xmlns:a16="http://schemas.microsoft.com/office/drawing/2014/main" id="{3C48C1C2-156B-4BAE-88A9-E7ABE125ED0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33457" y="787199"/>
            <a:ext cx="5339951" cy="4637431"/>
          </a:xfrm>
          <a:prstGeom prst="rect">
            <a:avLst/>
          </a:prstGeom>
          <a:noFill/>
          <a:ln>
            <a:noFill/>
          </a:ln>
        </p:spPr>
      </p:pic>
    </p:spTree>
    <p:extLst>
      <p:ext uri="{BB962C8B-B14F-4D97-AF65-F5344CB8AC3E}">
        <p14:creationId xmlns:p14="http://schemas.microsoft.com/office/powerpoint/2010/main" val="3355341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203233" y="522898"/>
            <a:ext cx="498876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Future Works</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92119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pic>
        <p:nvPicPr>
          <p:cNvPr id="1026" name="Picture 2">
            <a:extLst>
              <a:ext uri="{FF2B5EF4-FFF2-40B4-BE49-F238E27FC236}">
                <a16:creationId xmlns:a16="http://schemas.microsoft.com/office/drawing/2014/main" id="{1DA990BF-729E-4A74-BE17-3F6E310A1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9151" y="697889"/>
            <a:ext cx="4457862" cy="59696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FCC09E4-EC18-425A-8614-C24AB8DAD7D2}"/>
              </a:ext>
            </a:extLst>
          </p:cNvPr>
          <p:cNvSpPr/>
          <p:nvPr/>
        </p:nvSpPr>
        <p:spPr>
          <a:xfrm>
            <a:off x="289285" y="825397"/>
            <a:ext cx="6251474" cy="1955121"/>
          </a:xfrm>
          <a:prstGeom prst="rect">
            <a:avLst/>
          </a:prstGeom>
        </p:spPr>
        <p:txBody>
          <a:bodyPr wrap="square">
            <a:spAutoFit/>
          </a:bodyPr>
          <a:lstStyle/>
          <a:p>
            <a:r>
              <a:rPr lang="en-US" sz="2000" dirty="0">
                <a:latin typeface="Calibri" panose="020F0502020204030204" pitchFamily="34" charset="0"/>
                <a:cs typeface="Times New Roman" panose="02020603050405020304" pitchFamily="18" charset="0"/>
              </a:rPr>
              <a:t>Improve the accuracy of the model by including the commercial rent and demographics data that can be obtained from Statistics Canada. Commercial rents indexes for retail, office and industrial buildings is important information as well as the population density, structure, and growth.</a:t>
            </a:r>
          </a:p>
        </p:txBody>
      </p:sp>
    </p:spTree>
    <p:extLst>
      <p:ext uri="{BB962C8B-B14F-4D97-AF65-F5344CB8AC3E}">
        <p14:creationId xmlns:p14="http://schemas.microsoft.com/office/powerpoint/2010/main" val="3754871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882743" y="522898"/>
            <a:ext cx="330925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The Problem and How to Solve it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3331029"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Rectangle 5">
            <a:extLst>
              <a:ext uri="{FF2B5EF4-FFF2-40B4-BE49-F238E27FC236}">
                <a16:creationId xmlns:a16="http://schemas.microsoft.com/office/drawing/2014/main" id="{A958F310-843F-4D83-BE4D-C71D7D78DC4F}"/>
              </a:ext>
            </a:extLst>
          </p:cNvPr>
          <p:cNvSpPr/>
          <p:nvPr/>
        </p:nvSpPr>
        <p:spPr>
          <a:xfrm>
            <a:off x="1038326" y="1298495"/>
            <a:ext cx="10115348" cy="4985980"/>
          </a:xfrm>
          <a:prstGeom prst="rect">
            <a:avLst/>
          </a:prstGeom>
        </p:spPr>
        <p:txBody>
          <a:bodyPr wrap="square">
            <a:spAutoFit/>
          </a:bodyPr>
          <a:lstStyle/>
          <a:p>
            <a:r>
              <a:rPr lang="en-US" sz="2400" b="1" dirty="0">
                <a:latin typeface="Calibri" panose="020F0502020204030204" pitchFamily="34" charset="0"/>
                <a:ea typeface="Calibri" panose="020F0502020204030204" pitchFamily="34" charset="0"/>
                <a:cs typeface="Times New Roman" panose="02020603050405020304" pitchFamily="18" charset="0"/>
              </a:rPr>
              <a:t>The problem:</a:t>
            </a:r>
          </a:p>
          <a:p>
            <a:r>
              <a:rPr lang="en-US" sz="2400" dirty="0">
                <a:latin typeface="Calibri" panose="020F0502020204030204" pitchFamily="34" charset="0"/>
                <a:ea typeface="Calibri" panose="020F0502020204030204" pitchFamily="34" charset="0"/>
                <a:cs typeface="Times New Roman" panose="02020603050405020304" pitchFamily="18" charset="0"/>
              </a:rPr>
              <a:t>Choosing an area that isn’t saturated with clinics and with lots of pets.</a:t>
            </a:r>
          </a:p>
          <a:p>
            <a:endParaRPr lang="en-US" sz="2400" dirty="0">
              <a:latin typeface="Calibri" panose="020F0502020204030204" pitchFamily="34" charset="0"/>
              <a:cs typeface="Times New Roman" panose="02020603050405020304" pitchFamily="18" charset="0"/>
            </a:endParaRPr>
          </a:p>
          <a:p>
            <a:endParaRPr lang="en-US" sz="2400" dirty="0">
              <a:latin typeface="Calibri" panose="020F0502020204030204" pitchFamily="34" charset="0"/>
              <a:cs typeface="Times New Roman" panose="02020603050405020304" pitchFamily="18" charset="0"/>
            </a:endParaRPr>
          </a:p>
          <a:p>
            <a:r>
              <a:rPr lang="en-US" sz="2400" b="1" dirty="0">
                <a:latin typeface="Calibri" panose="020F0502020204030204" pitchFamily="34" charset="0"/>
                <a:cs typeface="Times New Roman" panose="02020603050405020304" pitchFamily="18" charset="0"/>
              </a:rPr>
              <a:t>The Solution:</a:t>
            </a:r>
            <a:br>
              <a:rPr lang="en-US" sz="2400" b="1" dirty="0">
                <a:latin typeface="Calibri" panose="020F0502020204030204" pitchFamily="34" charset="0"/>
                <a:cs typeface="Times New Roman" panose="02020603050405020304" pitchFamily="18" charset="0"/>
              </a:rPr>
            </a:br>
            <a:r>
              <a:rPr lang="en-US" sz="2400" dirty="0">
                <a:latin typeface="Calibri" panose="020F0502020204030204" pitchFamily="34" charset="0"/>
                <a:cs typeface="Times New Roman" panose="02020603050405020304" pitchFamily="18" charset="0"/>
              </a:rPr>
              <a:t>Use data science to:</a:t>
            </a:r>
          </a:p>
          <a:p>
            <a:pPr marL="914400" lvl="1" indent="-457200">
              <a:buFont typeface="+mj-lt"/>
              <a:buAutoNum type="arabicPeriod"/>
            </a:pPr>
            <a:r>
              <a:rPr lang="en-US" dirty="0">
                <a:latin typeface="Calibri" panose="020F0502020204030204" pitchFamily="34" charset="0"/>
                <a:cs typeface="Calibri" panose="020F0502020204030204" pitchFamily="34" charset="0"/>
              </a:rPr>
              <a:t>Find locations with no veterinary clinics or low number of veterinary services compared to number of pets.</a:t>
            </a:r>
          </a:p>
          <a:p>
            <a:pPr marL="914400" lvl="1" indent="-457200">
              <a:buFont typeface="+mj-lt"/>
              <a:buAutoNum type="arabicPeriod"/>
            </a:pPr>
            <a:r>
              <a:rPr lang="en-US" dirty="0">
                <a:latin typeface="Calibri" panose="020F0502020204030204" pitchFamily="34" charset="0"/>
                <a:cs typeface="Calibri" panose="020F0502020204030204" pitchFamily="34" charset="0"/>
              </a:rPr>
              <a:t>Calculate the average YoY % increase rate as an additional parameter for detecting a good location.</a:t>
            </a:r>
          </a:p>
          <a:p>
            <a:pPr marL="914400" lvl="1" indent="-457200">
              <a:buFont typeface="+mj-lt"/>
              <a:buAutoNum type="arabicPeriod"/>
            </a:pPr>
            <a:r>
              <a:rPr lang="en-US" dirty="0">
                <a:latin typeface="Calibri" panose="020F0502020204030204" pitchFamily="34" charset="0"/>
                <a:cs typeface="Calibri" panose="020F0502020204030204" pitchFamily="34" charset="0"/>
              </a:rPr>
              <a:t>Use exploratory tools (Folium maps, matplotlib and Pandas libraries) to visualize the data and analyze the results.</a:t>
            </a:r>
          </a:p>
          <a:p>
            <a:pPr marL="914400" lvl="1" indent="-457200">
              <a:buFont typeface="+mj-lt"/>
              <a:buAutoNum type="arabicPeriod"/>
            </a:pPr>
            <a:endParaRPr lang="en-US" dirty="0">
              <a:latin typeface="Calibri" panose="020F0502020204030204" pitchFamily="34" charset="0"/>
              <a:cs typeface="Calibri" panose="020F0502020204030204" pitchFamily="34" charset="0"/>
            </a:endParaRPr>
          </a:p>
          <a:p>
            <a:pPr marL="914400" lvl="1" indent="-457200">
              <a:buFont typeface="+mj-lt"/>
              <a:buAutoNum type="arabicPeriod"/>
            </a:pPr>
            <a:endParaRPr lang="en-US" sz="2400" dirty="0">
              <a:latin typeface="Calibri" panose="020F0502020204030204" pitchFamily="34" charset="0"/>
              <a:cs typeface="Calibri" panose="020F0502020204030204" pitchFamily="34" charset="0"/>
            </a:endParaRPr>
          </a:p>
          <a:p>
            <a:endParaRPr lang="en-US" sz="2400" b="1" dirty="0"/>
          </a:p>
        </p:txBody>
      </p: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557796" y="522898"/>
            <a:ext cx="463420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The Data Source</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64664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Rectangle 5">
            <a:extLst>
              <a:ext uri="{FF2B5EF4-FFF2-40B4-BE49-F238E27FC236}">
                <a16:creationId xmlns:a16="http://schemas.microsoft.com/office/drawing/2014/main" id="{A958F310-843F-4D83-BE4D-C71D7D78DC4F}"/>
              </a:ext>
            </a:extLst>
          </p:cNvPr>
          <p:cNvSpPr/>
          <p:nvPr/>
        </p:nvSpPr>
        <p:spPr>
          <a:xfrm>
            <a:off x="1038326" y="966097"/>
            <a:ext cx="10115348" cy="3416320"/>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To solve the business problem, the following data is used:</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The licensed dogs and cats report by forward station area (FSA) from the Toronto Open Data Portal.</a:t>
            </a:r>
            <a:br>
              <a:rPr lang="en-US" dirty="0">
                <a:latin typeface="Calibri" panose="020F0502020204030204" pitchFamily="34" charset="0"/>
                <a:cs typeface="Calibri" panose="020F0502020204030204" pitchFamily="34" charset="0"/>
              </a:rPr>
            </a:br>
            <a:r>
              <a:rPr lang="en-US" u="sng" dirty="0">
                <a:hlinkClick r:id="rId3"/>
              </a:rPr>
              <a:t>https://open.toronto.ca/dataset/licensed-dogs-and-cats-reports</a:t>
            </a:r>
            <a:br>
              <a:rPr lang="en-US" u="sng" dirty="0"/>
            </a:br>
            <a:endParaRPr lang="en-US" u="sng" dirty="0"/>
          </a:p>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List of Toronto neighborhoods from Wikipedia</a:t>
            </a:r>
            <a:br>
              <a:rPr lang="en-US" dirty="0"/>
            </a:br>
            <a:r>
              <a:rPr lang="en-US" u="sng" dirty="0">
                <a:hlinkClick r:id="rId4"/>
              </a:rPr>
              <a:t>https://en.wikipedia.org/wiki/List_of_postal_codes_of_Canada:_M</a:t>
            </a:r>
            <a:br>
              <a:rPr lang="en-US" u="sng" dirty="0"/>
            </a:br>
            <a:endParaRPr lang="en-US" u="sng" dirty="0"/>
          </a:p>
          <a:p>
            <a:pPr marL="342900" indent="-342900">
              <a:buFont typeface="Arial" panose="020B0604020202020204" pitchFamily="34" charset="0"/>
              <a:buChar char="•"/>
            </a:pPr>
            <a:r>
              <a:rPr lang="en-US" dirty="0" err="1">
                <a:latin typeface="Calibri" panose="020F0502020204030204" pitchFamily="34" charset="0"/>
                <a:cs typeface="Calibri" panose="020F0502020204030204" pitchFamily="34" charset="0"/>
              </a:rPr>
              <a:t>FourSquare</a:t>
            </a:r>
            <a:r>
              <a:rPr lang="en-US" dirty="0">
                <a:latin typeface="Calibri" panose="020F0502020204030204" pitchFamily="34" charset="0"/>
                <a:cs typeface="Calibri" panose="020F0502020204030204" pitchFamily="34" charset="0"/>
              </a:rPr>
              <a:t> API to get the number and location of existing veterinary clinics in each neighborhood.</a:t>
            </a:r>
            <a:br>
              <a:rPr lang="en-US" dirty="0">
                <a:latin typeface="Calibri" panose="020F0502020204030204" pitchFamily="34" charset="0"/>
                <a:cs typeface="Calibri" panose="020F0502020204030204" pitchFamily="34" charset="0"/>
              </a:rPr>
            </a:br>
            <a:r>
              <a:rPr lang="en-US" u="sng" dirty="0">
                <a:hlinkClick r:id="rId5"/>
              </a:rPr>
              <a:t>https://developer.foursquare.com</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Sample data:</a:t>
            </a:r>
          </a:p>
        </p:txBody>
      </p:sp>
      <p:pic>
        <p:nvPicPr>
          <p:cNvPr id="5" name="Picture 4">
            <a:extLst>
              <a:ext uri="{FF2B5EF4-FFF2-40B4-BE49-F238E27FC236}">
                <a16:creationId xmlns:a16="http://schemas.microsoft.com/office/drawing/2014/main" id="{E90755B4-3AAB-4F82-93A7-F46A7E6C3A22}"/>
              </a:ext>
            </a:extLst>
          </p:cNvPr>
          <p:cNvPicPr>
            <a:picLocks noChangeAspect="1"/>
          </p:cNvPicPr>
          <p:nvPr/>
        </p:nvPicPr>
        <p:blipFill>
          <a:blip r:embed="rId6"/>
          <a:stretch>
            <a:fillRect/>
          </a:stretch>
        </p:blipFill>
        <p:spPr>
          <a:xfrm>
            <a:off x="4234603" y="4310170"/>
            <a:ext cx="2781688" cy="1695687"/>
          </a:xfrm>
          <a:prstGeom prst="rect">
            <a:avLst/>
          </a:prstGeom>
        </p:spPr>
      </p:pic>
      <p:pic>
        <p:nvPicPr>
          <p:cNvPr id="18" name="Picture 17">
            <a:extLst>
              <a:ext uri="{FF2B5EF4-FFF2-40B4-BE49-F238E27FC236}">
                <a16:creationId xmlns:a16="http://schemas.microsoft.com/office/drawing/2014/main" id="{031864A7-55DF-4B57-9B9E-C914721D7D9D}"/>
              </a:ext>
            </a:extLst>
          </p:cNvPr>
          <p:cNvPicPr/>
          <p:nvPr/>
        </p:nvPicPr>
        <p:blipFill>
          <a:blip r:embed="rId7"/>
          <a:stretch>
            <a:fillRect/>
          </a:stretch>
        </p:blipFill>
        <p:spPr>
          <a:xfrm>
            <a:off x="1187216" y="4464765"/>
            <a:ext cx="2343150" cy="990600"/>
          </a:xfrm>
          <a:prstGeom prst="rect">
            <a:avLst/>
          </a:prstGeom>
        </p:spPr>
      </p:pic>
    </p:spTree>
    <p:extLst>
      <p:ext uri="{BB962C8B-B14F-4D97-AF65-F5344CB8AC3E}">
        <p14:creationId xmlns:p14="http://schemas.microsoft.com/office/powerpoint/2010/main" val="2915021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471537" y="522898"/>
            <a:ext cx="47204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Cleaning</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71758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Rectangle 5">
            <a:extLst>
              <a:ext uri="{FF2B5EF4-FFF2-40B4-BE49-F238E27FC236}">
                <a16:creationId xmlns:a16="http://schemas.microsoft.com/office/drawing/2014/main" id="{A958F310-843F-4D83-BE4D-C71D7D78DC4F}"/>
              </a:ext>
            </a:extLst>
          </p:cNvPr>
          <p:cNvSpPr/>
          <p:nvPr/>
        </p:nvSpPr>
        <p:spPr>
          <a:xfrm>
            <a:off x="1038326" y="1298495"/>
            <a:ext cx="10115348" cy="3323987"/>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Removed the outliers from cats and dogs data:</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Times New Roman" panose="02020603050405020304" pitchFamily="18" charset="0"/>
            </a:endParaRPr>
          </a:p>
          <a:p>
            <a:endParaRPr lang="en-US" sz="2400" dirty="0">
              <a:latin typeface="Calibri" panose="020F0502020204030204" pitchFamily="34" charset="0"/>
              <a:cs typeface="Times New Roman" panose="02020603050405020304" pitchFamily="18" charset="0"/>
            </a:endParaRPr>
          </a:p>
          <a:p>
            <a:endParaRPr lang="en-US" sz="2400" dirty="0">
              <a:latin typeface="Calibri" panose="020F0502020204030204" pitchFamily="34" charset="0"/>
              <a:cs typeface="Times New Roman" panose="02020603050405020304" pitchFamily="18" charset="0"/>
            </a:endParaRPr>
          </a:p>
          <a:p>
            <a:r>
              <a:rPr lang="en-US" sz="2400" dirty="0">
                <a:latin typeface="Calibri" panose="020F0502020204030204" pitchFamily="34" charset="0"/>
                <a:cs typeface="Calibri" panose="020F0502020204030204" pitchFamily="34" charset="0"/>
              </a:rPr>
              <a:t>Removed not assigned neighborhoods to FSA code:</a:t>
            </a:r>
          </a:p>
          <a:p>
            <a:endParaRPr lang="en-US" dirty="0">
              <a:latin typeface="Calibri" panose="020F0502020204030204" pitchFamily="34" charset="0"/>
              <a:cs typeface="Calibri" panose="020F0502020204030204" pitchFamily="34" charset="0"/>
            </a:endParaRPr>
          </a:p>
          <a:p>
            <a:pPr marL="914400" lvl="1" indent="-457200">
              <a:buFont typeface="+mj-lt"/>
              <a:buAutoNum type="arabicPeriod"/>
            </a:pPr>
            <a:endParaRPr lang="en-US" sz="2400" dirty="0">
              <a:latin typeface="Calibri" panose="020F0502020204030204" pitchFamily="34" charset="0"/>
              <a:cs typeface="Calibri" panose="020F0502020204030204" pitchFamily="34" charset="0"/>
            </a:endParaRPr>
          </a:p>
          <a:p>
            <a:endParaRPr lang="en-US" sz="2400" b="1" dirty="0"/>
          </a:p>
        </p:txBody>
      </p:sp>
      <p:pic>
        <p:nvPicPr>
          <p:cNvPr id="20" name="Picture 19">
            <a:extLst>
              <a:ext uri="{FF2B5EF4-FFF2-40B4-BE49-F238E27FC236}">
                <a16:creationId xmlns:a16="http://schemas.microsoft.com/office/drawing/2014/main" id="{FF801181-9FFB-4B28-9A7F-B46FAEFD9E95}"/>
              </a:ext>
            </a:extLst>
          </p:cNvPr>
          <p:cNvPicPr/>
          <p:nvPr/>
        </p:nvPicPr>
        <p:blipFill>
          <a:blip r:embed="rId3"/>
          <a:stretch>
            <a:fillRect/>
          </a:stretch>
        </p:blipFill>
        <p:spPr>
          <a:xfrm>
            <a:off x="1170438" y="1811496"/>
            <a:ext cx="2343150" cy="990600"/>
          </a:xfrm>
          <a:prstGeom prst="rect">
            <a:avLst/>
          </a:prstGeom>
        </p:spPr>
      </p:pic>
      <p:sp>
        <p:nvSpPr>
          <p:cNvPr id="12" name="Rectangle 11">
            <a:extLst>
              <a:ext uri="{FF2B5EF4-FFF2-40B4-BE49-F238E27FC236}">
                <a16:creationId xmlns:a16="http://schemas.microsoft.com/office/drawing/2014/main" id="{36B064A1-1FA9-430A-9676-FAB13298FAA9}"/>
              </a:ext>
            </a:extLst>
          </p:cNvPr>
          <p:cNvSpPr/>
          <p:nvPr/>
        </p:nvSpPr>
        <p:spPr>
          <a:xfrm>
            <a:off x="1170438" y="1988191"/>
            <a:ext cx="2343150" cy="169063"/>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46D2DE7-DAD6-4A6D-999D-15BDB9618D37}"/>
              </a:ext>
            </a:extLst>
          </p:cNvPr>
          <p:cNvPicPr/>
          <p:nvPr/>
        </p:nvPicPr>
        <p:blipFill>
          <a:blip r:embed="rId4"/>
          <a:stretch>
            <a:fillRect/>
          </a:stretch>
        </p:blipFill>
        <p:spPr>
          <a:xfrm>
            <a:off x="1070444" y="3646010"/>
            <a:ext cx="3990975" cy="1666875"/>
          </a:xfrm>
          <a:prstGeom prst="rect">
            <a:avLst/>
          </a:prstGeom>
        </p:spPr>
      </p:pic>
      <p:sp>
        <p:nvSpPr>
          <p:cNvPr id="13" name="Rectangle 12">
            <a:extLst>
              <a:ext uri="{FF2B5EF4-FFF2-40B4-BE49-F238E27FC236}">
                <a16:creationId xmlns:a16="http://schemas.microsoft.com/office/drawing/2014/main" id="{83F36A04-D0DD-43F7-8F76-A4F496C4607A}"/>
              </a:ext>
            </a:extLst>
          </p:cNvPr>
          <p:cNvSpPr/>
          <p:nvPr/>
        </p:nvSpPr>
        <p:spPr>
          <a:xfrm>
            <a:off x="1038326" y="3889891"/>
            <a:ext cx="3810511" cy="570142"/>
          </a:xfrm>
          <a:prstGeom prst="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4758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669763" y="522898"/>
            <a:ext cx="4522237"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 Visualization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52534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Rectangle 6">
            <a:extLst>
              <a:ext uri="{FF2B5EF4-FFF2-40B4-BE49-F238E27FC236}">
                <a16:creationId xmlns:a16="http://schemas.microsoft.com/office/drawing/2014/main" id="{617BB1F8-9F0B-4FE8-B733-C10892EAF660}"/>
              </a:ext>
            </a:extLst>
          </p:cNvPr>
          <p:cNvSpPr/>
          <p:nvPr/>
        </p:nvSpPr>
        <p:spPr>
          <a:xfrm>
            <a:off x="354314" y="1067904"/>
            <a:ext cx="6087436" cy="369332"/>
          </a:xfrm>
          <a:prstGeom prst="rect">
            <a:avLst/>
          </a:prstGeom>
        </p:spPr>
        <p:txBody>
          <a:bodyPr wrap="none">
            <a:spAutoFit/>
          </a:bodyPr>
          <a:lstStyle/>
          <a:p>
            <a:r>
              <a:rPr lang="en-US" dirty="0">
                <a:latin typeface="Calibri" panose="020F0502020204030204" pitchFamily="34" charset="0"/>
                <a:cs typeface="Calibri" panose="020F0502020204030204" pitchFamily="34" charset="0"/>
              </a:rPr>
              <a:t>Displaying the cleaned data on a map using Folium maps library</a:t>
            </a:r>
          </a:p>
        </p:txBody>
      </p:sp>
      <p:pic>
        <p:nvPicPr>
          <p:cNvPr id="24" name="Picture 23">
            <a:extLst>
              <a:ext uri="{FF2B5EF4-FFF2-40B4-BE49-F238E27FC236}">
                <a16:creationId xmlns:a16="http://schemas.microsoft.com/office/drawing/2014/main" id="{F69CC7B4-CDB1-47FB-85F3-716DAC7191C6}"/>
              </a:ext>
            </a:extLst>
          </p:cNvPr>
          <p:cNvPicPr/>
          <p:nvPr/>
        </p:nvPicPr>
        <p:blipFill>
          <a:blip r:embed="rId3"/>
          <a:stretch>
            <a:fillRect/>
          </a:stretch>
        </p:blipFill>
        <p:spPr>
          <a:xfrm>
            <a:off x="454105" y="1693624"/>
            <a:ext cx="6858000" cy="3608070"/>
          </a:xfrm>
          <a:prstGeom prst="rect">
            <a:avLst/>
          </a:prstGeom>
        </p:spPr>
      </p:pic>
      <p:sp>
        <p:nvSpPr>
          <p:cNvPr id="25" name="Rectangle 24">
            <a:extLst>
              <a:ext uri="{FF2B5EF4-FFF2-40B4-BE49-F238E27FC236}">
                <a16:creationId xmlns:a16="http://schemas.microsoft.com/office/drawing/2014/main" id="{463F5AE3-806C-480A-A5DE-AE26A5553E7B}"/>
              </a:ext>
            </a:extLst>
          </p:cNvPr>
          <p:cNvSpPr/>
          <p:nvPr/>
        </p:nvSpPr>
        <p:spPr>
          <a:xfrm>
            <a:off x="454105" y="5643610"/>
            <a:ext cx="8092736" cy="307777"/>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Size of each circle indicates the number of registered cats and dogs in the neighborhood. </a:t>
            </a:r>
          </a:p>
        </p:txBody>
      </p:sp>
    </p:spTree>
    <p:extLst>
      <p:ext uri="{BB962C8B-B14F-4D97-AF65-F5344CB8AC3E}">
        <p14:creationId xmlns:p14="http://schemas.microsoft.com/office/powerpoint/2010/main" val="4019351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471537" y="522898"/>
            <a:ext cx="47204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err="1">
                <a:solidFill>
                  <a:schemeClr val="tx1">
                    <a:lumMod val="75000"/>
                    <a:lumOff val="25000"/>
                  </a:schemeClr>
                </a:solidFill>
              </a:rPr>
              <a:t>FourSquare</a:t>
            </a:r>
            <a:r>
              <a:rPr lang="en-US" sz="2800" b="1" dirty="0">
                <a:solidFill>
                  <a:schemeClr val="tx1">
                    <a:lumMod val="75000"/>
                    <a:lumOff val="25000"/>
                  </a:schemeClr>
                </a:solidFill>
              </a:rPr>
              <a:t> API</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71758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Rectangle 5">
            <a:extLst>
              <a:ext uri="{FF2B5EF4-FFF2-40B4-BE49-F238E27FC236}">
                <a16:creationId xmlns:a16="http://schemas.microsoft.com/office/drawing/2014/main" id="{A958F310-843F-4D83-BE4D-C71D7D78DC4F}"/>
              </a:ext>
            </a:extLst>
          </p:cNvPr>
          <p:cNvSpPr/>
          <p:nvPr/>
        </p:nvSpPr>
        <p:spPr>
          <a:xfrm>
            <a:off x="228600" y="915347"/>
            <a:ext cx="5341776" cy="4801314"/>
          </a:xfrm>
          <a:prstGeom prst="rect">
            <a:avLst/>
          </a:prstGeom>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Times New Roman" panose="02020603050405020304" pitchFamily="18" charset="0"/>
              </a:rPr>
              <a:t>Used </a:t>
            </a:r>
            <a:r>
              <a:rPr lang="en-US" sz="2000" dirty="0" err="1">
                <a:latin typeface="Calibri" panose="020F0502020204030204" pitchFamily="34" charset="0"/>
                <a:ea typeface="Calibri" panose="020F0502020204030204" pitchFamily="34" charset="0"/>
                <a:cs typeface="Times New Roman" panose="02020603050405020304" pitchFamily="18" charset="0"/>
              </a:rPr>
              <a:t>FourSquare</a:t>
            </a:r>
            <a:r>
              <a:rPr lang="en-US" sz="2000" dirty="0">
                <a:latin typeface="Calibri" panose="020F0502020204030204" pitchFamily="34" charset="0"/>
                <a:ea typeface="Calibri" panose="020F0502020204030204" pitchFamily="34" charset="0"/>
                <a:cs typeface="Times New Roman" panose="02020603050405020304" pitchFamily="18" charset="0"/>
              </a:rPr>
              <a:t> API to </a:t>
            </a:r>
            <a:r>
              <a:rPr lang="en-US" sz="2000" dirty="0">
                <a:latin typeface="Calibri" panose="020F0502020204030204" pitchFamily="34" charset="0"/>
                <a:cs typeface="Times New Roman" panose="02020603050405020304" pitchFamily="18" charset="0"/>
              </a:rPr>
              <a:t>get veterinary clinics in each Toronto </a:t>
            </a:r>
            <a:r>
              <a:rPr lang="en-US" sz="2000" dirty="0">
                <a:latin typeface="Calibri" panose="020F0502020204030204" pitchFamily="34" charset="0"/>
                <a:cs typeface="Calibri" panose="020F0502020204030204" pitchFamily="34" charset="0"/>
              </a:rPr>
              <a:t>neighborhood.</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Displayed neighborhood centers and veterinary venues on a map.</a:t>
            </a:r>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Used Folium’s heat map feature to visualize density of the veterinary venues.</a:t>
            </a:r>
            <a:endParaRPr lang="en-US" sz="2000" dirty="0">
              <a:latin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endParaRPr lang="en-US" sz="2000" dirty="0">
              <a:latin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pPr marL="914400" lvl="1" indent="-457200">
              <a:buFont typeface="+mj-lt"/>
              <a:buAutoNum type="arabicPeriod"/>
            </a:pPr>
            <a:endParaRPr lang="en-US" sz="2400" dirty="0">
              <a:latin typeface="Calibri" panose="020F0502020204030204" pitchFamily="34" charset="0"/>
              <a:cs typeface="Calibri" panose="020F0502020204030204" pitchFamily="34" charset="0"/>
            </a:endParaRPr>
          </a:p>
          <a:p>
            <a:endParaRPr lang="en-US" sz="2400" b="1" dirty="0"/>
          </a:p>
        </p:txBody>
      </p:sp>
      <p:pic>
        <p:nvPicPr>
          <p:cNvPr id="9" name="Picture 8">
            <a:extLst>
              <a:ext uri="{FF2B5EF4-FFF2-40B4-BE49-F238E27FC236}">
                <a16:creationId xmlns:a16="http://schemas.microsoft.com/office/drawing/2014/main" id="{9D9ACD22-5E06-4C99-A4D5-939D5550B487}"/>
              </a:ext>
            </a:extLst>
          </p:cNvPr>
          <p:cNvPicPr>
            <a:picLocks noChangeAspect="1"/>
          </p:cNvPicPr>
          <p:nvPr/>
        </p:nvPicPr>
        <p:blipFill>
          <a:blip r:embed="rId3"/>
          <a:stretch>
            <a:fillRect/>
          </a:stretch>
        </p:blipFill>
        <p:spPr>
          <a:xfrm>
            <a:off x="5993767" y="967637"/>
            <a:ext cx="5758185" cy="4675973"/>
          </a:xfrm>
          <a:prstGeom prst="rect">
            <a:avLst/>
          </a:prstGeom>
        </p:spPr>
      </p:pic>
    </p:spTree>
    <p:extLst>
      <p:ext uri="{BB962C8B-B14F-4D97-AF65-F5344CB8AC3E}">
        <p14:creationId xmlns:p14="http://schemas.microsoft.com/office/powerpoint/2010/main" val="119279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471537" y="522898"/>
            <a:ext cx="47204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Data Clustering</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71758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7" name="Rectangle 6">
            <a:extLst>
              <a:ext uri="{FF2B5EF4-FFF2-40B4-BE49-F238E27FC236}">
                <a16:creationId xmlns:a16="http://schemas.microsoft.com/office/drawing/2014/main" id="{617BB1F8-9F0B-4FE8-B733-C10892EAF660}"/>
              </a:ext>
            </a:extLst>
          </p:cNvPr>
          <p:cNvSpPr/>
          <p:nvPr/>
        </p:nvSpPr>
        <p:spPr>
          <a:xfrm>
            <a:off x="354314" y="929163"/>
            <a:ext cx="6460295" cy="1477328"/>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Clustering model: K-Means, since the data is unlabeled.</a:t>
            </a:r>
            <a:b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Calibri" panose="020F0502020204030204" pitchFamily="34" charset="0"/>
                <a:cs typeface="Calibri" panose="020F0502020204030204" pitchFamily="34" charset="0"/>
              </a:rPr>
              <a:t>Features: Number of Pets and number of veterinary venues.</a:t>
            </a:r>
          </a:p>
          <a:p>
            <a:pPr marR="0" lvl="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latin typeface="Calibri" panose="020F0502020204030204" pitchFamily="34" charset="0"/>
                <a:cs typeface="Calibri" panose="020F0502020204030204" pitchFamily="34" charset="0"/>
              </a:rPr>
              <a:t>Number of clusters: 4 – determined using the “Elbow” method. </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0" name="Picture 9">
            <a:extLst>
              <a:ext uri="{FF2B5EF4-FFF2-40B4-BE49-F238E27FC236}">
                <a16:creationId xmlns:a16="http://schemas.microsoft.com/office/drawing/2014/main" id="{C6621770-78DD-4F5A-85A7-A3539D8777F0}"/>
              </a:ext>
            </a:extLst>
          </p:cNvPr>
          <p:cNvPicPr>
            <a:picLocks noChangeAspect="1"/>
          </p:cNvPicPr>
          <p:nvPr/>
        </p:nvPicPr>
        <p:blipFill>
          <a:blip r:embed="rId3"/>
          <a:stretch>
            <a:fillRect/>
          </a:stretch>
        </p:blipFill>
        <p:spPr>
          <a:xfrm>
            <a:off x="659343" y="2880429"/>
            <a:ext cx="4172532" cy="2695951"/>
          </a:xfrm>
          <a:prstGeom prst="rect">
            <a:avLst/>
          </a:prstGeom>
        </p:spPr>
      </p:pic>
    </p:spTree>
    <p:extLst>
      <p:ext uri="{BB962C8B-B14F-4D97-AF65-F5344CB8AC3E}">
        <p14:creationId xmlns:p14="http://schemas.microsoft.com/office/powerpoint/2010/main" val="139370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471537" y="522898"/>
            <a:ext cx="4720463"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Cluster Analysis</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717582"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7" name="Rectangle 6">
            <a:extLst>
              <a:ext uri="{FF2B5EF4-FFF2-40B4-BE49-F238E27FC236}">
                <a16:creationId xmlns:a16="http://schemas.microsoft.com/office/drawing/2014/main" id="{617BB1F8-9F0B-4FE8-B733-C10892EAF660}"/>
              </a:ext>
            </a:extLst>
          </p:cNvPr>
          <p:cNvSpPr/>
          <p:nvPr/>
        </p:nvSpPr>
        <p:spPr>
          <a:xfrm>
            <a:off x="5262216" y="1247426"/>
            <a:ext cx="5825954" cy="2277547"/>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solidFill>
                  <a:srgbClr val="000000"/>
                </a:solidFill>
                <a:latin typeface="Calibri" panose="020F0502020204030204" pitchFamily="34" charset="0"/>
                <a:cs typeface="Calibri" panose="020F0502020204030204" pitchFamily="34" charset="0"/>
              </a:rPr>
              <a:t>Cluster 0</a:t>
            </a:r>
            <a:r>
              <a:rPr lang="en-US" dirty="0">
                <a:solidFill>
                  <a:srgbClr val="000000"/>
                </a:solidFill>
                <a:latin typeface="Calibri" panose="020F0502020204030204" pitchFamily="34" charset="0"/>
                <a:cs typeface="Calibri" panose="020F0502020204030204" pitchFamily="34" charset="0"/>
              </a:rPr>
              <a:t>: </a:t>
            </a:r>
            <a:r>
              <a:rPr lang="en-US" sz="1400" dirty="0">
                <a:solidFill>
                  <a:srgbClr val="000000"/>
                </a:solidFill>
                <a:latin typeface="Calibri" panose="020F0502020204030204" pitchFamily="34" charset="0"/>
                <a:cs typeface="Calibri" panose="020F0502020204030204" pitchFamily="34" charset="0"/>
              </a:rPr>
              <a:t>The</a:t>
            </a: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largest number of pets and low number of venues.</a:t>
            </a:r>
          </a:p>
          <a:p>
            <a:pPr marL="285750" indent="-285750">
              <a:buFont typeface="Arial" panose="020B0604020202020204" pitchFamily="34" charset="0"/>
              <a:buChar char="•"/>
            </a:pPr>
            <a:r>
              <a:rPr lang="en-US" sz="1400" b="1" dirty="0">
                <a:solidFill>
                  <a:srgbClr val="000000"/>
                </a:solidFill>
                <a:latin typeface="Calibri" panose="020F0502020204030204" pitchFamily="34" charset="0"/>
                <a:cs typeface="Calibri" panose="020F0502020204030204" pitchFamily="34" charset="0"/>
              </a:rPr>
              <a:t>Cluster 1:  </a:t>
            </a:r>
            <a:r>
              <a:rPr lang="en-US" sz="1400" dirty="0">
                <a:solidFill>
                  <a:srgbClr val="000000"/>
                </a:solidFill>
                <a:latin typeface="Calibri" panose="020F0502020204030204" pitchFamily="34" charset="0"/>
                <a:cs typeface="Calibri" panose="020F0502020204030204" pitchFamily="34" charset="0"/>
              </a:rPr>
              <a:t>Low density of venues and small number of pets.</a:t>
            </a:r>
          </a:p>
          <a:p>
            <a:pPr marL="285750" indent="-285750">
              <a:buFont typeface="Arial" panose="020B0604020202020204" pitchFamily="34" charset="0"/>
              <a:buChar cha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Cluster 2:</a:t>
            </a: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High density of venues and moderate number of licensed pets.</a:t>
            </a:r>
          </a:p>
          <a:p>
            <a:pPr marL="285750" indent="-285750">
              <a:buFont typeface="Arial" panose="020B0604020202020204" pitchFamily="34" charset="0"/>
              <a:buChar char="•"/>
            </a:pPr>
            <a:r>
              <a:rPr lang="en-US" sz="1400" b="1" dirty="0">
                <a:solidFill>
                  <a:srgbClr val="000000"/>
                </a:solidFill>
                <a:latin typeface="Calibri" panose="020F0502020204030204" pitchFamily="34" charset="0"/>
                <a:cs typeface="Calibri" panose="020F0502020204030204" pitchFamily="34" charset="0"/>
              </a:rPr>
              <a:t>Cluster 3:</a:t>
            </a:r>
            <a:r>
              <a:rPr lang="en-US" sz="1400" dirty="0">
                <a:solidFill>
                  <a:srgbClr val="000000"/>
                </a:solidFill>
                <a:latin typeface="Calibri" panose="020F0502020204030204" pitchFamily="34" charset="0"/>
                <a:cs typeface="Calibri" panose="020F0502020204030204" pitchFamily="34" charset="0"/>
              </a:rPr>
              <a:t>  Low density of venues and moderate number of licensed pets.</a:t>
            </a:r>
          </a:p>
          <a:p>
            <a:pPr marL="285750" indent="-285750">
              <a:buFont typeface="Arial" panose="020B0604020202020204" pitchFamily="34" charset="0"/>
              <a:buChar char="•"/>
            </a:pPr>
            <a:endParaRPr lang="en-US" sz="1400" dirty="0">
              <a:solidFill>
                <a:srgbClr val="000000"/>
              </a:solidFill>
              <a:latin typeface="Calibri" panose="020F0502020204030204" pitchFamily="34" charset="0"/>
              <a:cs typeface="Calibri" panose="020F0502020204030204" pitchFamily="34" charset="0"/>
            </a:endParaRPr>
          </a:p>
          <a:p>
            <a:endParaRPr lang="en-US" sz="1400" dirty="0">
              <a:solidFill>
                <a:srgbClr val="000000"/>
              </a:solidFill>
              <a:latin typeface="Calibri" panose="020F0502020204030204" pitchFamily="34" charset="0"/>
              <a:cs typeface="Calibri" panose="020F0502020204030204" pitchFamily="34" charset="0"/>
            </a:endParaRPr>
          </a:p>
          <a:p>
            <a:r>
              <a:rPr lang="en-US" sz="1400" dirty="0">
                <a:solidFill>
                  <a:srgbClr val="000000"/>
                </a:solidFill>
                <a:latin typeface="Calibri" panose="020F0502020204030204" pitchFamily="34" charset="0"/>
                <a:cs typeface="Calibri" panose="020F0502020204030204" pitchFamily="34" charset="0"/>
              </a:rPr>
              <a:t>Location candidates:</a:t>
            </a:r>
          </a:p>
          <a:p>
            <a:br>
              <a:rPr lang="en-US" sz="1400" dirty="0">
                <a:solidFill>
                  <a:srgbClr val="000000"/>
                </a:solidFill>
                <a:latin typeface="Calibri" panose="020F0502020204030204" pitchFamily="34" charset="0"/>
                <a:cs typeface="Calibri" panose="020F0502020204030204" pitchFamily="34" charset="0"/>
              </a:rPr>
            </a:br>
            <a:r>
              <a:rPr lang="en-US" sz="1200" dirty="0">
                <a:solidFill>
                  <a:srgbClr val="000000"/>
                </a:solidFill>
                <a:latin typeface="Calibri" panose="020F0502020204030204" pitchFamily="34" charset="0"/>
                <a:cs typeface="Calibri" panose="020F0502020204030204" pitchFamily="34" charset="0"/>
              </a:rPr>
              <a:t>Cluster 0:</a:t>
            </a:r>
            <a:br>
              <a:rPr lang="en-US" sz="1400" dirty="0">
                <a:solidFill>
                  <a:srgbClr val="000000"/>
                </a:solidFill>
                <a:latin typeface="Calibri" panose="020F0502020204030204" pitchFamily="34" charset="0"/>
                <a:cs typeface="Calibri" panose="020F0502020204030204" pitchFamily="34" charset="0"/>
              </a:rPr>
            </a:br>
            <a:r>
              <a:rPr lang="en-US" sz="1400" dirty="0">
                <a:solidFill>
                  <a:srgbClr val="000000"/>
                </a:solidFill>
                <a:latin typeface="Calibri" panose="020F0502020204030204" pitchFamily="34" charset="0"/>
                <a:cs typeface="Calibri" panose="020F0502020204030204" pitchFamily="34" charset="0"/>
              </a:rPr>
              <a:t>	</a:t>
            </a:r>
          </a:p>
        </p:txBody>
      </p:sp>
      <p:pic>
        <p:nvPicPr>
          <p:cNvPr id="16" name="Picture 15">
            <a:extLst>
              <a:ext uri="{FF2B5EF4-FFF2-40B4-BE49-F238E27FC236}">
                <a16:creationId xmlns:a16="http://schemas.microsoft.com/office/drawing/2014/main" id="{3ACF91D4-8852-4BA8-9006-8F34757ED4E9}"/>
              </a:ext>
            </a:extLst>
          </p:cNvPr>
          <p:cNvPicPr/>
          <p:nvPr/>
        </p:nvPicPr>
        <p:blipFill>
          <a:blip r:embed="rId3"/>
          <a:stretch>
            <a:fillRect/>
          </a:stretch>
        </p:blipFill>
        <p:spPr>
          <a:xfrm>
            <a:off x="228600" y="1298495"/>
            <a:ext cx="4488982" cy="2795604"/>
          </a:xfrm>
          <a:prstGeom prst="rect">
            <a:avLst/>
          </a:prstGeom>
        </p:spPr>
      </p:pic>
      <p:sp>
        <p:nvSpPr>
          <p:cNvPr id="3" name="Rectangle 2">
            <a:extLst>
              <a:ext uri="{FF2B5EF4-FFF2-40B4-BE49-F238E27FC236}">
                <a16:creationId xmlns:a16="http://schemas.microsoft.com/office/drawing/2014/main" id="{C2D3C451-F61A-49C1-83E9-FCD0D7D16C1C}"/>
              </a:ext>
            </a:extLst>
          </p:cNvPr>
          <p:cNvSpPr/>
          <p:nvPr/>
        </p:nvSpPr>
        <p:spPr>
          <a:xfrm>
            <a:off x="5262216" y="4646163"/>
            <a:ext cx="1371849" cy="276999"/>
          </a:xfrm>
          <a:prstGeom prst="rect">
            <a:avLst/>
          </a:prstGeom>
        </p:spPr>
        <p:txBody>
          <a:bodyPr wrap="square">
            <a:spAutoFit/>
          </a:bodyPr>
          <a:lstStyle/>
          <a:p>
            <a:r>
              <a:rPr lang="en-US" sz="1200" dirty="0">
                <a:solidFill>
                  <a:srgbClr val="000000"/>
                </a:solidFill>
                <a:latin typeface="Calibri" panose="020F0502020204030204" pitchFamily="34" charset="0"/>
                <a:cs typeface="Calibri" panose="020F0502020204030204" pitchFamily="34" charset="0"/>
              </a:rPr>
              <a:t>Cluster 3:</a:t>
            </a:r>
          </a:p>
        </p:txBody>
      </p:sp>
      <p:pic>
        <p:nvPicPr>
          <p:cNvPr id="5" name="Picture 4">
            <a:extLst>
              <a:ext uri="{FF2B5EF4-FFF2-40B4-BE49-F238E27FC236}">
                <a16:creationId xmlns:a16="http://schemas.microsoft.com/office/drawing/2014/main" id="{A498AD25-FDC5-40B4-8168-619C1220B7DD}"/>
              </a:ext>
            </a:extLst>
          </p:cNvPr>
          <p:cNvPicPr>
            <a:picLocks noChangeAspect="1"/>
          </p:cNvPicPr>
          <p:nvPr/>
        </p:nvPicPr>
        <p:blipFill>
          <a:blip r:embed="rId4"/>
          <a:stretch>
            <a:fillRect/>
          </a:stretch>
        </p:blipFill>
        <p:spPr>
          <a:xfrm>
            <a:off x="5333897" y="4923162"/>
            <a:ext cx="5682592" cy="685990"/>
          </a:xfrm>
          <a:prstGeom prst="rect">
            <a:avLst/>
          </a:prstGeom>
        </p:spPr>
      </p:pic>
      <p:pic>
        <p:nvPicPr>
          <p:cNvPr id="6" name="Picture 5">
            <a:extLst>
              <a:ext uri="{FF2B5EF4-FFF2-40B4-BE49-F238E27FC236}">
                <a16:creationId xmlns:a16="http://schemas.microsoft.com/office/drawing/2014/main" id="{DFC61580-E9B3-44C1-9FD0-45174C9848E5}"/>
              </a:ext>
            </a:extLst>
          </p:cNvPr>
          <p:cNvPicPr>
            <a:picLocks noChangeAspect="1"/>
          </p:cNvPicPr>
          <p:nvPr/>
        </p:nvPicPr>
        <p:blipFill>
          <a:blip r:embed="rId5"/>
          <a:stretch>
            <a:fillRect/>
          </a:stretch>
        </p:blipFill>
        <p:spPr>
          <a:xfrm>
            <a:off x="5366198" y="3270788"/>
            <a:ext cx="5506218" cy="1286054"/>
          </a:xfrm>
          <a:prstGeom prst="rect">
            <a:avLst/>
          </a:prstGeom>
        </p:spPr>
      </p:pic>
    </p:spTree>
    <p:extLst>
      <p:ext uri="{BB962C8B-B14F-4D97-AF65-F5344CB8AC3E}">
        <p14:creationId xmlns:p14="http://schemas.microsoft.com/office/powerpoint/2010/main" val="2789188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6783355" y="522898"/>
            <a:ext cx="540864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t>Results</a:t>
            </a:r>
            <a:br>
              <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rPr>
            </a:br>
            <a:endParaRPr kumimoji="0" lang="en-US" sz="2800" b="0" i="0" u="none" strike="noStrike" kern="1200" cap="none" spc="0" normalizeH="0" baseline="0" noProof="0" dirty="0">
              <a:ln>
                <a:noFill/>
              </a:ln>
              <a:solidFill>
                <a:srgbClr val="000000">
                  <a:lumMod val="75000"/>
                  <a:lumOff val="25000"/>
                </a:srgbClr>
              </a:solidFill>
              <a:effectLst/>
              <a:uLnTx/>
              <a:uFillTx/>
              <a:latin typeface="Century Gothic"/>
              <a:ea typeface="+mj-ea"/>
              <a:cs typeface="+mj-cs"/>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5439747"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Light"/>
                <a:ea typeface="+mn-ea"/>
                <a:cs typeface="+mn-cs"/>
              </a:endParaRPr>
            </a:p>
          </p:txBody>
        </p:sp>
      </p:grpSp>
      <p:sp>
        <p:nvSpPr>
          <p:cNvPr id="6" name="Rectangle 5">
            <a:extLst>
              <a:ext uri="{FF2B5EF4-FFF2-40B4-BE49-F238E27FC236}">
                <a16:creationId xmlns:a16="http://schemas.microsoft.com/office/drawing/2014/main" id="{913AFC30-1D3D-4B02-991C-DCB16FA03506}"/>
              </a:ext>
            </a:extLst>
          </p:cNvPr>
          <p:cNvSpPr/>
          <p:nvPr/>
        </p:nvSpPr>
        <p:spPr>
          <a:xfrm>
            <a:off x="0" y="701541"/>
            <a:ext cx="11887200" cy="6231258"/>
          </a:xfrm>
          <a:prstGeom prst="rect">
            <a:avLst/>
          </a:prstGeom>
        </p:spPr>
        <p:txBody>
          <a:bodyPr wrap="square">
            <a:spAutoFit/>
          </a:bodyPr>
          <a:lstStyle/>
          <a:p>
            <a:pPr>
              <a:lnSpc>
                <a:spcPct val="107000"/>
              </a:lnSpc>
              <a:spcAft>
                <a:spcPts val="800"/>
              </a:spcAft>
            </a:pPr>
            <a:r>
              <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rPr>
              <a:t>CN Tower </a:t>
            </a: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rPr>
              <a:t>neighborhood</a:t>
            </a:r>
            <a:endParaRPr lang="en-US" sz="1400" b="1"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FontTx/>
              <a:buChar char="-"/>
            </a:pP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rPr>
              <a:t>Close to the major highways Gardiner and Don Valley Parkway. 918 registered pets in 2020, only one existing veterinary venue</a:t>
            </a:r>
          </a:p>
          <a:p>
            <a:pPr marL="285750" indent="-285750">
              <a:lnSpc>
                <a:spcPct val="107000"/>
              </a:lnSpc>
              <a:spcAft>
                <a:spcPts val="800"/>
              </a:spcAft>
              <a:buFontTx/>
              <a:buChar char="-"/>
            </a:pPr>
            <a: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rPr>
              <a:t>YoY rate of change: 5.61%. Definitely a good location for a veterinary service.</a:t>
            </a:r>
            <a:br>
              <a:rPr lang="en-US" sz="1400" dirty="0">
                <a:solidFill>
                  <a:srgbClr val="000000"/>
                </a:solidFill>
                <a:latin typeface="Calibri" panose="020F0502020204030204" pitchFamily="34" charset="0"/>
                <a:ea typeface="Calibri" panose="020F0502020204030204" pitchFamily="34" charset="0"/>
                <a:cs typeface="Calibri" panose="020F0502020204030204" pitchFamily="34" charset="0"/>
              </a:rPr>
            </a:b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dirty="0">
                <a:solidFill>
                  <a:srgbClr val="000000"/>
                </a:solidFill>
                <a:latin typeface="Calibri" panose="020F0502020204030204" pitchFamily="34" charset="0"/>
                <a:cs typeface="Calibri" panose="020F0502020204030204" pitchFamily="34" charset="0"/>
              </a:rPr>
              <a:t>India Bazaar </a:t>
            </a:r>
          </a:p>
          <a:p>
            <a:pPr marL="285750" indent="-285750">
              <a:lnSpc>
                <a:spcPct val="107000"/>
              </a:lnSpc>
              <a:spcAft>
                <a:spcPts val="800"/>
              </a:spcAft>
              <a:buFontTx/>
              <a:buChar char="-"/>
            </a:pPr>
            <a:r>
              <a:rPr lang="en-US" sz="1400" dirty="0">
                <a:solidFill>
                  <a:srgbClr val="000000"/>
                </a:solidFill>
                <a:latin typeface="Calibri" panose="020F0502020204030204" pitchFamily="34" charset="0"/>
                <a:cs typeface="Calibri" panose="020F0502020204030204" pitchFamily="34" charset="0"/>
              </a:rPr>
              <a:t>The average YoY rate of pets registration: -1.68%.</a:t>
            </a:r>
          </a:p>
          <a:p>
            <a:pPr marL="285750" indent="-285750">
              <a:lnSpc>
                <a:spcPct val="107000"/>
              </a:lnSpc>
              <a:spcAft>
                <a:spcPts val="800"/>
              </a:spcAft>
              <a:buFontTx/>
              <a:buChar char="-"/>
            </a:pPr>
            <a:r>
              <a:rPr lang="en-US" sz="1400" dirty="0">
                <a:solidFill>
                  <a:srgbClr val="000000"/>
                </a:solidFill>
                <a:latin typeface="Calibri" panose="020F0502020204030204" pitchFamily="34" charset="0"/>
                <a:cs typeface="Calibri" panose="020F0502020204030204" pitchFamily="34" charset="0"/>
              </a:rPr>
              <a:t>No other venues nearby and the number of registered pets: 985. Close to the major highways. A good veterinary venue location.</a:t>
            </a:r>
          </a:p>
          <a:p>
            <a:pPr>
              <a:lnSpc>
                <a:spcPct val="107000"/>
              </a:lnSpc>
              <a:spcAft>
                <a:spcPts val="800"/>
              </a:spcAft>
            </a:pPr>
            <a:br>
              <a:rPr lang="en-US" sz="1400" dirty="0">
                <a:solidFill>
                  <a:srgbClr val="000000"/>
                </a:solidFill>
                <a:latin typeface="Calibri" panose="020F0502020204030204" pitchFamily="34" charset="0"/>
                <a:cs typeface="Calibri" panose="020F0502020204030204" pitchFamily="34" charset="0"/>
              </a:rPr>
            </a:br>
            <a:r>
              <a:rPr lang="en-US" sz="1400" b="1" dirty="0">
                <a:solidFill>
                  <a:srgbClr val="000000"/>
                </a:solidFill>
                <a:latin typeface="Calibri" panose="020F0502020204030204" pitchFamily="34" charset="0"/>
                <a:cs typeface="Calibri" panose="020F0502020204030204" pitchFamily="34" charset="0"/>
              </a:rPr>
              <a:t>Dufferin</a:t>
            </a:r>
          </a:p>
          <a:p>
            <a:pPr marL="285750" indent="-285750">
              <a:lnSpc>
                <a:spcPct val="107000"/>
              </a:lnSpc>
              <a:spcAft>
                <a:spcPts val="800"/>
              </a:spcAft>
              <a:buFontTx/>
              <a:buChar char="-"/>
            </a:pPr>
            <a:r>
              <a:rPr lang="en-US" sz="1400" dirty="0">
                <a:solidFill>
                  <a:srgbClr val="000000"/>
                </a:solidFill>
                <a:latin typeface="Calibri" panose="020F0502020204030204" pitchFamily="34" charset="0"/>
                <a:cs typeface="Calibri" panose="020F0502020204030204" pitchFamily="34" charset="0"/>
              </a:rPr>
              <a:t>The number of registered cats and dogs: 966. The average YoY rate of change in pets registration: -1.24% </a:t>
            </a:r>
          </a:p>
          <a:p>
            <a:pPr marL="285750" indent="-285750">
              <a:lnSpc>
                <a:spcPct val="107000"/>
              </a:lnSpc>
              <a:spcAft>
                <a:spcPts val="800"/>
              </a:spcAft>
              <a:buFontTx/>
              <a:buChar char="-"/>
            </a:pPr>
            <a:r>
              <a:rPr lang="en-US" sz="1400" dirty="0">
                <a:solidFill>
                  <a:srgbClr val="000000"/>
                </a:solidFill>
                <a:latin typeface="Calibri" panose="020F0502020204030204" pitchFamily="34" charset="0"/>
                <a:cs typeface="Calibri" panose="020F0502020204030204" pitchFamily="34" charset="0"/>
              </a:rPr>
              <a:t>No venues nearby. This is clearly a good location to open a veterinary venue.</a:t>
            </a:r>
            <a:br>
              <a:rPr lang="en-US" sz="1400" dirty="0">
                <a:solidFill>
                  <a:srgbClr val="000000"/>
                </a:solidFill>
                <a:latin typeface="Calibri" panose="020F0502020204030204" pitchFamily="34" charset="0"/>
                <a:cs typeface="Calibri" panose="020F0502020204030204" pitchFamily="34" charset="0"/>
              </a:rPr>
            </a:br>
            <a:endParaRPr lang="en-US" sz="1400" dirty="0">
              <a:solidFill>
                <a:srgbClr val="000000"/>
              </a:solidFill>
              <a:latin typeface="Calibri" panose="020F0502020204030204" pitchFamily="34" charset="0"/>
              <a:cs typeface="Calibri" panose="020F0502020204030204" pitchFamily="34" charset="0"/>
            </a:endParaRPr>
          </a:p>
          <a:p>
            <a:pPr>
              <a:lnSpc>
                <a:spcPct val="107000"/>
              </a:lnSpc>
              <a:spcAft>
                <a:spcPts val="800"/>
              </a:spcAft>
            </a:pPr>
            <a:r>
              <a:rPr lang="en-US" sz="1400" b="1" dirty="0">
                <a:solidFill>
                  <a:srgbClr val="000000"/>
                </a:solidFill>
                <a:latin typeface="Calibri" panose="020F0502020204030204" pitchFamily="34" charset="0"/>
                <a:cs typeface="Calibri" panose="020F0502020204030204" pitchFamily="34" charset="0"/>
              </a:rPr>
              <a:t>East Toronto </a:t>
            </a:r>
          </a:p>
          <a:p>
            <a:pPr marL="285750" indent="-285750">
              <a:lnSpc>
                <a:spcPct val="107000"/>
              </a:lnSpc>
              <a:spcAft>
                <a:spcPts val="800"/>
              </a:spcAft>
              <a:buFontTx/>
              <a:buChar char="-"/>
            </a:pPr>
            <a:r>
              <a:rPr lang="en-US" sz="1400" dirty="0">
                <a:solidFill>
                  <a:srgbClr val="000000"/>
                </a:solidFill>
                <a:latin typeface="Calibri" panose="020F0502020204030204" pitchFamily="34" charset="0"/>
                <a:cs typeface="Calibri" panose="020F0502020204030204" pitchFamily="34" charset="0"/>
              </a:rPr>
              <a:t>Registered cats and dogs: 939.  YoY rate of change in pets registration: -2.92</a:t>
            </a:r>
          </a:p>
          <a:p>
            <a:pPr marL="285750" indent="-285750">
              <a:lnSpc>
                <a:spcPct val="107000"/>
              </a:lnSpc>
              <a:spcAft>
                <a:spcPts val="800"/>
              </a:spcAft>
              <a:buFontTx/>
              <a:buChar char="-"/>
            </a:pPr>
            <a:r>
              <a:rPr lang="en-US" sz="1400" dirty="0">
                <a:solidFill>
                  <a:srgbClr val="000000"/>
                </a:solidFill>
                <a:latin typeface="Calibri" panose="020F0502020204030204" pitchFamily="34" charset="0"/>
                <a:cs typeface="Calibri" panose="020F0502020204030204" pitchFamily="34" charset="0"/>
              </a:rPr>
              <a:t>No venues nearby. This is a good location for a veterinary venue.</a:t>
            </a:r>
            <a:br>
              <a:rPr lang="en-US" sz="1400" dirty="0">
                <a:solidFill>
                  <a:srgbClr val="000000"/>
                </a:solidFill>
                <a:latin typeface="Calibri" panose="020F0502020204030204" pitchFamily="34" charset="0"/>
                <a:cs typeface="Calibri" panose="020F0502020204030204" pitchFamily="34" charset="0"/>
              </a:rPr>
            </a:br>
            <a:endParaRPr lang="en-US" sz="1400" dirty="0">
              <a:solidFill>
                <a:srgbClr val="000000"/>
              </a:solidFill>
              <a:latin typeface="Calibri" panose="020F0502020204030204" pitchFamily="34" charset="0"/>
              <a:cs typeface="Calibri" panose="020F0502020204030204" pitchFamily="34" charset="0"/>
            </a:endParaRPr>
          </a:p>
          <a:p>
            <a:pPr>
              <a:lnSpc>
                <a:spcPct val="107000"/>
              </a:lnSpc>
              <a:spcAft>
                <a:spcPts val="800"/>
              </a:spcAft>
            </a:pPr>
            <a:r>
              <a:rPr lang="en-US" sz="1400" b="1" dirty="0">
                <a:solidFill>
                  <a:srgbClr val="000000"/>
                </a:solidFill>
                <a:latin typeface="Calibri" panose="020F0502020204030204" pitchFamily="34" charset="0"/>
                <a:cs typeface="Calibri" panose="020F0502020204030204" pitchFamily="34" charset="0"/>
              </a:rPr>
              <a:t>North Toronto West and Roselawn </a:t>
            </a:r>
          </a:p>
          <a:p>
            <a:pPr marL="285750" indent="-285750">
              <a:lnSpc>
                <a:spcPct val="107000"/>
              </a:lnSpc>
              <a:spcAft>
                <a:spcPts val="800"/>
              </a:spcAft>
              <a:buFontTx/>
              <a:buChar char="-"/>
            </a:pPr>
            <a:r>
              <a:rPr lang="en-US" sz="1400" dirty="0">
                <a:solidFill>
                  <a:srgbClr val="000000"/>
                </a:solidFill>
                <a:latin typeface="Calibri" panose="020F0502020204030204" pitchFamily="34" charset="0"/>
                <a:cs typeface="Calibri" panose="020F0502020204030204" pitchFamily="34" charset="0"/>
              </a:rPr>
              <a:t>Low density of veterinary venues. The number of registered pets:  367 and 324, respectively. YoY rate is close to 0. </a:t>
            </a:r>
          </a:p>
          <a:p>
            <a:pPr marL="285750" indent="-285750">
              <a:lnSpc>
                <a:spcPct val="107000"/>
              </a:lnSpc>
              <a:spcAft>
                <a:spcPts val="800"/>
              </a:spcAft>
              <a:buFontTx/>
              <a:buChar char="-"/>
            </a:pPr>
            <a:r>
              <a:rPr lang="en-US" sz="1400" dirty="0">
                <a:solidFill>
                  <a:srgbClr val="000000"/>
                </a:solidFill>
                <a:latin typeface="Calibri" panose="020F0502020204030204" pitchFamily="34" charset="0"/>
                <a:cs typeface="Calibri" panose="020F0502020204030204" pitchFamily="34" charset="0"/>
              </a:rPr>
              <a:t>Disadvantage: Far from downtown Toronto compared to other locations</a:t>
            </a:r>
          </a:p>
          <a:p>
            <a:pPr>
              <a:lnSpc>
                <a:spcPct val="107000"/>
              </a:lnSpc>
              <a:spcAft>
                <a:spcPts val="800"/>
              </a:spcAft>
            </a:pPr>
            <a:endParaRPr lang="en-US" sz="1400" b="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80141124"/>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purl.org/dc/dcmitype/"/>
    <ds:schemaRef ds:uri="http://schemas.openxmlformats.org/package/2006/metadata/core-properties"/>
    <ds:schemaRef ds:uri="http://schemas.microsoft.com/office/2006/documentManagement/types"/>
    <ds:schemaRef ds:uri="http://purl.org/dc/elements/1.1/"/>
    <ds:schemaRef ds:uri="http://purl.org/dc/terms/"/>
    <ds:schemaRef ds:uri="71af3243-3dd4-4a8d-8c0d-dd76da1f02a5"/>
    <ds:schemaRef ds:uri="http://www.w3.org/XML/1998/namespace"/>
    <ds:schemaRef ds:uri="http://schemas.microsoft.com/office/infopath/2007/PartnerControls"/>
    <ds:schemaRef ds:uri="16c05727-aa75-4e4a-9b5f-8a80a116589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1117</TotalTime>
  <Words>848</Words>
  <Application>Microsoft Office PowerPoint</Application>
  <PresentationFormat>Widescreen</PresentationFormat>
  <Paragraphs>97</Paragraphs>
  <Slides>11</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Calibri</vt:lpstr>
      <vt:lpstr>Century Gothic</vt:lpstr>
      <vt:lpstr>Roboto</vt:lpstr>
      <vt:lpstr>Segoe UI Light</vt:lpstr>
      <vt:lpstr>Wingdings 3</vt:lpstr>
      <vt:lpstr>Office Theme</vt:lpstr>
      <vt:lpstr>Wisp</vt:lpstr>
      <vt:lpstr>Finding the best location for a veterinary service in Toronto</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best location for a veterinary service</dc:title>
  <dc:creator>Nebojsa Gogic</dc:creator>
  <cp:lastModifiedBy>Nebojsa Gogic</cp:lastModifiedBy>
  <cp:revision>30</cp:revision>
  <cp:lastPrinted>2021-02-08T17:19:10Z</cp:lastPrinted>
  <dcterms:created xsi:type="dcterms:W3CDTF">2021-02-07T22:43:07Z</dcterms:created>
  <dcterms:modified xsi:type="dcterms:W3CDTF">2021-02-08T17:21:02Z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